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468" r:id="rId3"/>
    <p:sldId id="264" r:id="rId4"/>
    <p:sldId id="469" r:id="rId5"/>
    <p:sldId id="380" r:id="rId6"/>
    <p:sldId id="378" r:id="rId7"/>
    <p:sldId id="475" r:id="rId8"/>
    <p:sldId id="298" r:id="rId9"/>
    <p:sldId id="471" r:id="rId10"/>
    <p:sldId id="483" r:id="rId11"/>
    <p:sldId id="449" r:id="rId12"/>
    <p:sldId id="472" r:id="rId13"/>
    <p:sldId id="441" r:id="rId14"/>
    <p:sldId id="442" r:id="rId15"/>
    <p:sldId id="443" r:id="rId16"/>
    <p:sldId id="484" r:id="rId17"/>
    <p:sldId id="485" r:id="rId18"/>
    <p:sldId id="446" r:id="rId19"/>
    <p:sldId id="476" r:id="rId20"/>
    <p:sldId id="454" r:id="rId21"/>
    <p:sldId id="453" r:id="rId22"/>
    <p:sldId id="452" r:id="rId23"/>
    <p:sldId id="455" r:id="rId24"/>
    <p:sldId id="458" r:id="rId25"/>
    <p:sldId id="477" r:id="rId26"/>
    <p:sldId id="438" r:id="rId27"/>
    <p:sldId id="406" r:id="rId28"/>
    <p:sldId id="444" r:id="rId29"/>
    <p:sldId id="445" r:id="rId30"/>
    <p:sldId id="456" r:id="rId31"/>
    <p:sldId id="457" r:id="rId32"/>
    <p:sldId id="459" r:id="rId33"/>
    <p:sldId id="478" r:id="rId34"/>
    <p:sldId id="479" r:id="rId35"/>
    <p:sldId id="460" r:id="rId36"/>
    <p:sldId id="465" r:id="rId37"/>
    <p:sldId id="466" r:id="rId38"/>
    <p:sldId id="480" r:id="rId39"/>
    <p:sldId id="482" r:id="rId40"/>
    <p:sldId id="481" r:id="rId41"/>
    <p:sldId id="467" r:id="rId42"/>
    <p:sldId id="261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3" autoAdjust="0"/>
    <p:restoredTop sz="95291" autoAdjust="0"/>
  </p:normalViewPr>
  <p:slideViewPr>
    <p:cSldViewPr>
      <p:cViewPr varScale="1">
        <p:scale>
          <a:sx n="47" d="100"/>
          <a:sy n="47" d="100"/>
        </p:scale>
        <p:origin x="82" y="8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73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05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441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2816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714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9448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7825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5149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4052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98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5114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2113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6401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3934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7184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668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8080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452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6860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638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488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0692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997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75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430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8037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50016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013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9243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73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1004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072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682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872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93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528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26.11.2022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27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10" Type="http://schemas.openxmlformats.org/officeDocument/2006/relationships/image" Target="../media/image30.png"/><Relationship Id="rId4" Type="http://schemas.openxmlformats.org/officeDocument/2006/relationships/image" Target="../media/image210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2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0.png"/><Relationship Id="rId10" Type="http://schemas.openxmlformats.org/officeDocument/2006/relationships/image" Target="../media/image55.png"/><Relationship Id="rId4" Type="http://schemas.openxmlformats.org/officeDocument/2006/relationships/image" Target="../media/image360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43.png"/><Relationship Id="rId10" Type="http://schemas.openxmlformats.org/officeDocument/2006/relationships/image" Target="../media/image61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45.png"/><Relationship Id="rId10" Type="http://schemas.openxmlformats.org/officeDocument/2006/relationships/image" Target="../media/image4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2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74.png"/><Relationship Id="rId5" Type="http://schemas.openxmlformats.org/officeDocument/2006/relationships/image" Target="../media/image58.png"/><Relationship Id="rId10" Type="http://schemas.openxmlformats.org/officeDocument/2006/relationships/image" Target="../media/image73.png"/><Relationship Id="rId4" Type="http://schemas.openxmlformats.org/officeDocument/2006/relationships/image" Target="../media/image57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0.png"/><Relationship Id="rId11" Type="http://schemas.openxmlformats.org/officeDocument/2006/relationships/image" Target="../media/image95.png"/><Relationship Id="rId5" Type="http://schemas.openxmlformats.org/officeDocument/2006/relationships/image" Target="../media/image580.png"/><Relationship Id="rId10" Type="http://schemas.openxmlformats.org/officeDocument/2006/relationships/image" Target="../media/image94.png"/><Relationship Id="rId4" Type="http://schemas.openxmlformats.org/officeDocument/2006/relationships/image" Target="../media/image570.png"/><Relationship Id="rId9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62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11" Type="http://schemas.openxmlformats.org/officeDocument/2006/relationships/image" Target="../media/image60.emf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0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2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2.png"/><Relationship Id="rId7" Type="http://schemas.openxmlformats.org/officeDocument/2006/relationships/image" Target="../media/image123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11" Type="http://schemas.openxmlformats.org/officeDocument/2006/relationships/image" Target="../media/image129.png"/><Relationship Id="rId5" Type="http://schemas.openxmlformats.org/officeDocument/2006/relationships/image" Target="../media/image106.png"/><Relationship Id="rId10" Type="http://schemas.openxmlformats.org/officeDocument/2006/relationships/image" Target="../media/image128.png"/><Relationship Id="rId4" Type="http://schemas.openxmlformats.org/officeDocument/2006/relationships/image" Target="../media/image103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0.emf"/><Relationship Id="rId5" Type="http://schemas.openxmlformats.org/officeDocument/2006/relationships/image" Target="../media/image1010.png"/><Relationship Id="rId10" Type="http://schemas.openxmlformats.org/officeDocument/2006/relationships/image" Target="../media/image9.emf"/><Relationship Id="rId4" Type="http://schemas.openxmlformats.org/officeDocument/2006/relationships/image" Target="../media/image910.png"/><Relationship Id="rId9" Type="http://schemas.openxmlformats.org/officeDocument/2006/relationships/image" Target="../media/image14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010.png"/><Relationship Id="rId10" Type="http://schemas.openxmlformats.org/officeDocument/2006/relationships/image" Target="../media/image23.png"/><Relationship Id="rId4" Type="http://schemas.openxmlformats.org/officeDocument/2006/relationships/image" Target="../media/image910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400207CD-8E54-4740-BC6E-F01C9F4222B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1.04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простую линейную модель машинного 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11424" y="1700808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1805 году французский математик Адриан-Мари Лежандр опубликовал метод подгонки линии к набору точек.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– что-то про кометы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32" y="1124744"/>
            <a:ext cx="1440160" cy="18002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624392" y="2996952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1424" y="2636912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Четыре года спустя 24-летний немецкий вундеркинд Карл Фридрих Гаусс настаивал на том, что он использовал тот же метод с 1795 года, но считал его слишком тривиальным, чтобы о нем писать.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983432" y="3573016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Утверждение Гаусса побудило Лежандра анонимно опубликовать приложение, в котором отмечалось, что «один очень знаменитый геометр без колебаний присвоил этот метод».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440" y="3501008"/>
            <a:ext cx="1569231" cy="2016224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9815736" y="5589240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https://en.wikipedia.org/wiki/Carl_Friedrich_Gauss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95400" y="4509120"/>
            <a:ext cx="48245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1922 году английские статистики Рональд Фишер и Карл Пирсон показали, как линейная регрессия вписывается в общую статистическую структуру корреляции и распределения, что сделало ее полезной во всех науках. 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5375921" y="6093296"/>
            <a:ext cx="23762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https://en.wikipedia.org/wiki/Karl_Pearson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6"/>
          <a:srcRect b="12546"/>
          <a:stretch/>
        </p:blipFill>
        <p:spPr>
          <a:xfrm>
            <a:off x="7968208" y="4365104"/>
            <a:ext cx="1389749" cy="170155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84" y="4437112"/>
            <a:ext cx="1258140" cy="1647020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7824192" y="6093296"/>
            <a:ext cx="2016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https://en.wikipedia.org/wiki/Ronald_Fisher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42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  <p:bldP spid="17" grpId="0"/>
      <p:bldP spid="18" grpId="0"/>
      <p:bldP spid="20" grpId="0"/>
      <p:bldP spid="21" grpId="0"/>
      <p:bldP spid="23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3186401" y="2065752"/>
                <a:ext cx="4835811" cy="973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401" y="2065752"/>
                <a:ext cx="4835811" cy="973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9211315" y="2032724"/>
                <a:ext cx="2502480" cy="868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315" y="2032724"/>
                <a:ext cx="2502480" cy="86869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335360" y="2996952"/>
                <a:ext cx="4799583" cy="881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996952"/>
                <a:ext cx="4799583" cy="881075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672064" y="3068960"/>
                <a:ext cx="5044265" cy="817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3068960"/>
                <a:ext cx="5044265" cy="817853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268294" y="2239807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94" y="2239807"/>
                <a:ext cx="22602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/>
              <p:nvPr/>
            </p:nvSpPr>
            <p:spPr>
              <a:xfrm>
                <a:off x="237715" y="3974522"/>
                <a:ext cx="5970416" cy="847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15" y="3974522"/>
                <a:ext cx="5970416" cy="847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/>
              <p:nvPr/>
            </p:nvSpPr>
            <p:spPr>
              <a:xfrm>
                <a:off x="263352" y="4941168"/>
                <a:ext cx="6104492" cy="847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941168"/>
                <a:ext cx="6104492" cy="847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6528048" y="4221088"/>
                <a:ext cx="1710853" cy="107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4221088"/>
                <a:ext cx="1710853" cy="10706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8400256" y="4149080"/>
                <a:ext cx="2020105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4149080"/>
                <a:ext cx="2020105" cy="10700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10200456" y="4221088"/>
                <a:ext cx="1396857" cy="793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456" y="4221088"/>
                <a:ext cx="1396857" cy="79335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/>
              <p:nvPr/>
            </p:nvSpPr>
            <p:spPr>
              <a:xfrm>
                <a:off x="1343472" y="5877272"/>
                <a:ext cx="37255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4400" b="0" i="1" baseline="30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5877272"/>
                <a:ext cx="3725507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5951984" y="5805264"/>
                <a:ext cx="46565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5805264"/>
                <a:ext cx="4656596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5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25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76382" y="1418048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квадратов: Матричное Представление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2351584" y="2276872"/>
                <a:ext cx="46565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2276872"/>
                <a:ext cx="465659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/>
          <p:cNvSpPr/>
          <p:nvPr/>
        </p:nvSpPr>
        <p:spPr>
          <a:xfrm>
            <a:off x="5087888" y="3140968"/>
            <a:ext cx="4483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np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295800" y="3789040"/>
            <a:ext cx="667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]])</a:t>
            </a:r>
            <a:endParaRPr lang="es-E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-3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s-E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935760" y="4509120"/>
            <a:ext cx="78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np.linalg.inv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304128" y="3109543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28" y="3109543"/>
                <a:ext cx="168642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711624" y="3140968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3140968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16" y="3789040"/>
            <a:ext cx="504056" cy="179784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672" y="3789040"/>
            <a:ext cx="504056" cy="1797849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4727848" y="4941168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array([-5., 2.])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407368" y="5733256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733256"/>
                <a:ext cx="12738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2495600" y="5733256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5733256"/>
                <a:ext cx="154984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0" grpId="0"/>
      <p:bldP spid="23" grpId="0"/>
      <p:bldP spid="25" grpId="0"/>
      <p:bldP spid="32" grpId="0"/>
      <p:bldP spid="35" grpId="0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371364" y="1344281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квадратов: 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10247762" y="1873185"/>
                <a:ext cx="1710853" cy="107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762" y="1873185"/>
                <a:ext cx="1710853" cy="1070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8352202" y="1923671"/>
                <a:ext cx="2020105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202" y="1923671"/>
                <a:ext cx="2020105" cy="1070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6800978" y="1929693"/>
                <a:ext cx="1396857" cy="793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978" y="1929693"/>
                <a:ext cx="1396857" cy="793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518602" y="1892055"/>
                <a:ext cx="46565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2" y="1892055"/>
                <a:ext cx="465659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/>
              <p:nvPr/>
            </p:nvSpPr>
            <p:spPr>
              <a:xfrm>
                <a:off x="6096000" y="3178554"/>
                <a:ext cx="3425930" cy="1104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178554"/>
                <a:ext cx="3425930" cy="11046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/>
              <p:nvPr/>
            </p:nvSpPr>
            <p:spPr>
              <a:xfrm>
                <a:off x="9630269" y="2865007"/>
                <a:ext cx="1388265" cy="172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269" y="2865007"/>
                <a:ext cx="1388265" cy="1729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CA6D08-0E2E-4F01-BB01-97B1F637C720}"/>
              </a:ext>
            </a:extLst>
          </p:cNvPr>
          <p:cNvSpPr txBox="1"/>
          <p:nvPr/>
        </p:nvSpPr>
        <p:spPr>
          <a:xfrm>
            <a:off x="446946" y="2844225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Более одной переменной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/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43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518602" y="1892055"/>
                <a:ext cx="46565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2" y="1892055"/>
                <a:ext cx="465659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CA6D08-0E2E-4F01-BB01-97B1F637C720}"/>
              </a:ext>
            </a:extLst>
          </p:cNvPr>
          <p:cNvSpPr txBox="1"/>
          <p:nvPr/>
        </p:nvSpPr>
        <p:spPr>
          <a:xfrm>
            <a:off x="86077" y="2844225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Более одной переменной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BF5816-C3C5-47E8-AE5B-637015DA0110}"/>
              </a:ext>
            </a:extLst>
          </p:cNvPr>
          <p:cNvSpPr txBox="1"/>
          <p:nvPr/>
        </p:nvSpPr>
        <p:spPr>
          <a:xfrm>
            <a:off x="69793" y="3414264"/>
            <a:ext cx="5191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Полиномиальная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/>
              <p:nvPr/>
            </p:nvSpPr>
            <p:spPr>
              <a:xfrm>
                <a:off x="0" y="5096484"/>
                <a:ext cx="3791744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96484"/>
                <a:ext cx="3791744" cy="12661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57191AB-4FED-4EC9-9097-2D452553603D}"/>
                  </a:ext>
                </a:extLst>
              </p:cNvPr>
              <p:cNvSpPr/>
              <p:nvPr/>
            </p:nvSpPr>
            <p:spPr>
              <a:xfrm>
                <a:off x="3791744" y="4797152"/>
                <a:ext cx="1463029" cy="184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57191AB-4FED-4EC9-9097-2D4525536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4797152"/>
                <a:ext cx="1463029" cy="18450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A91C24-26B2-4CD1-AAA1-0A95C627F110}"/>
                  </a:ext>
                </a:extLst>
              </p:cNvPr>
              <p:cNvSpPr txBox="1"/>
              <p:nvPr/>
            </p:nvSpPr>
            <p:spPr>
              <a:xfrm>
                <a:off x="-68941" y="4128010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A91C24-26B2-4CD1-AAA1-0A95C627F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941" y="4128010"/>
                <a:ext cx="578812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0C013041-5CED-4E87-9D17-79C2CD69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988840"/>
            <a:ext cx="6203993" cy="370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854FFB7C-8677-4108-B66E-FC20F26C7F94}"/>
              </a:ext>
            </a:extLst>
          </p:cNvPr>
          <p:cNvSpPr txBox="1">
            <a:spLocks/>
          </p:cNvSpPr>
          <p:nvPr/>
        </p:nvSpPr>
        <p:spPr>
          <a:xfrm>
            <a:off x="371364" y="1344281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квадратов: Обобщение</a:t>
            </a:r>
          </a:p>
        </p:txBody>
      </p:sp>
    </p:spTree>
    <p:extLst>
      <p:ext uri="{BB962C8B-B14F-4D97-AF65-F5344CB8AC3E}">
        <p14:creationId xmlns:p14="http://schemas.microsoft.com/office/powerpoint/2010/main" val="3751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518602" y="1892055"/>
                <a:ext cx="465659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2" y="1892055"/>
                <a:ext cx="465659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CA6D08-0E2E-4F01-BB01-97B1F637C720}"/>
              </a:ext>
            </a:extLst>
          </p:cNvPr>
          <p:cNvSpPr txBox="1"/>
          <p:nvPr/>
        </p:nvSpPr>
        <p:spPr>
          <a:xfrm>
            <a:off x="86077" y="2844225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Более одной переменной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BF5816-C3C5-47E8-AE5B-637015DA0110}"/>
              </a:ext>
            </a:extLst>
          </p:cNvPr>
          <p:cNvSpPr txBox="1"/>
          <p:nvPr/>
        </p:nvSpPr>
        <p:spPr>
          <a:xfrm>
            <a:off x="86077" y="3452681"/>
            <a:ext cx="5191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Полиномиальная регрессия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27C090-D91D-4768-8C11-30F1EFD3D926}"/>
              </a:ext>
            </a:extLst>
          </p:cNvPr>
          <p:cNvSpPr txBox="1"/>
          <p:nvPr/>
        </p:nvSpPr>
        <p:spPr>
          <a:xfrm>
            <a:off x="86077" y="4003713"/>
            <a:ext cx="4248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Нелинейная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A9C798-3BC4-48CC-8343-DC9A079E91C6}"/>
                  </a:ext>
                </a:extLst>
              </p:cNvPr>
              <p:cNvSpPr/>
              <p:nvPr/>
            </p:nvSpPr>
            <p:spPr>
              <a:xfrm>
                <a:off x="5375920" y="5445224"/>
                <a:ext cx="3871628" cy="114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i="1" baseline="-25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A9C798-3BC4-48CC-8343-DC9A079E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5445224"/>
                <a:ext cx="3871628" cy="11440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8A1457F-6C26-46A8-9D69-2758C23B3303}"/>
                  </a:ext>
                </a:extLst>
              </p:cNvPr>
              <p:cNvSpPr/>
              <p:nvPr/>
            </p:nvSpPr>
            <p:spPr>
              <a:xfrm>
                <a:off x="9264352" y="5445224"/>
                <a:ext cx="1498808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8A1457F-6C26-46A8-9D69-2758C23B3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5445224"/>
                <a:ext cx="1498808" cy="12661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91DB48-B07B-4744-9C78-42CC92ED5CED}"/>
                  </a:ext>
                </a:extLst>
              </p:cNvPr>
              <p:cNvSpPr txBox="1"/>
              <p:nvPr/>
            </p:nvSpPr>
            <p:spPr>
              <a:xfrm>
                <a:off x="330098" y="4795787"/>
                <a:ext cx="4475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91DB48-B07B-4744-9C78-42CC92ED5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8" y="4795787"/>
                <a:ext cx="44751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D5171AD-E4FC-4EE0-BEAB-CEF9B7214CC4}"/>
                  </a:ext>
                </a:extLst>
              </p:cNvPr>
              <p:cNvSpPr/>
              <p:nvPr/>
            </p:nvSpPr>
            <p:spPr>
              <a:xfrm>
                <a:off x="211529" y="5474971"/>
                <a:ext cx="5236755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</a:rPr>
                  <a:t>может быть любая функция</a:t>
                </a:r>
                <a:endParaRPr lang="en-US" sz="28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sin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cos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…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D5171AD-E4FC-4EE0-BEAB-CEF9B7214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29" y="5474971"/>
                <a:ext cx="5236755" cy="954107"/>
              </a:xfrm>
              <a:prstGeom prst="rect">
                <a:avLst/>
              </a:prstGeom>
              <a:blipFill>
                <a:blip r:embed="rId11"/>
                <a:stretch>
                  <a:fillRect t="-5732" r="-1397" b="-17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C7EBD104-45FA-4424-ADD8-D7BCCF6BF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916832"/>
            <a:ext cx="5979485" cy="357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3B489B55-F8FF-406A-84AB-D6E6DD409EBA}"/>
              </a:ext>
            </a:extLst>
          </p:cNvPr>
          <p:cNvSpPr txBox="1">
            <a:spLocks/>
          </p:cNvSpPr>
          <p:nvPr/>
        </p:nvSpPr>
        <p:spPr>
          <a:xfrm>
            <a:off x="371364" y="1344281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квадратов: Обобщение</a:t>
            </a:r>
          </a:p>
        </p:txBody>
      </p:sp>
    </p:spTree>
    <p:extLst>
      <p:ext uri="{BB962C8B-B14F-4D97-AF65-F5344CB8AC3E}">
        <p14:creationId xmlns:p14="http://schemas.microsoft.com/office/powerpoint/2010/main" val="407877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/>
              <p:nvPr/>
            </p:nvSpPr>
            <p:spPr>
              <a:xfrm>
                <a:off x="3850132" y="1745168"/>
                <a:ext cx="39359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4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32" y="1745168"/>
                <a:ext cx="393594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05544E2-2D47-43B9-B30C-3B83A6691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938" y="2970805"/>
            <a:ext cx="1439982" cy="353028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1D5AC5D-95EF-4614-B03F-430714FBF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732" y="2976520"/>
            <a:ext cx="360477" cy="3496575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1A1200E-C4A5-425B-80F0-B95396A95CCF}"/>
              </a:ext>
            </a:extLst>
          </p:cNvPr>
          <p:cNvSpPr/>
          <p:nvPr/>
        </p:nvSpPr>
        <p:spPr>
          <a:xfrm>
            <a:off x="3169920" y="2834640"/>
            <a:ext cx="441960" cy="3764280"/>
          </a:xfrm>
          <a:prstGeom prst="rect">
            <a:avLst/>
          </a:prstGeom>
          <a:solidFill>
            <a:srgbClr val="242327"/>
          </a:solidFill>
          <a:ln>
            <a:solidFill>
              <a:srgbClr val="2423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6ED4010-A308-4DD4-B953-35C2A64EC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385" y="2936872"/>
            <a:ext cx="1464101" cy="37020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081D050-EFE1-49BF-B299-FDC0FAD8D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069" y="2940323"/>
            <a:ext cx="409909" cy="14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32F535-B85F-4D5B-86F3-504C379B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6842" y="1422989"/>
            <a:ext cx="12419505" cy="1143000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Нейронки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которые тоже «немного» 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Линейные Регрессии) </a:t>
            </a:r>
            <a:b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B68516-7F59-4D6C-A3DB-12C79902F3C7}"/>
              </a:ext>
            </a:extLst>
          </p:cNvPr>
          <p:cNvSpPr txBox="1">
            <a:spLocks/>
          </p:cNvSpPr>
          <p:nvPr/>
        </p:nvSpPr>
        <p:spPr>
          <a:xfrm>
            <a:off x="752475" y="873070"/>
            <a:ext cx="1043939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39EE290-72E3-40EF-BC35-C7C7EA7A5F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736" t="7623" r="26966" b="21458"/>
          <a:stretch/>
        </p:blipFill>
        <p:spPr>
          <a:xfrm>
            <a:off x="884919" y="873070"/>
            <a:ext cx="5908476" cy="6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1739516" y="149819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квадратов: проблемы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575720" y="2274418"/>
                <a:ext cx="39498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r>
                        <a:rPr lang="en-US" sz="4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0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274418"/>
                <a:ext cx="394986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/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49A657-F1CA-400A-BE74-D25D65C0281D}"/>
              </a:ext>
            </a:extLst>
          </p:cNvPr>
          <p:cNvSpPr/>
          <p:nvPr/>
        </p:nvSpPr>
        <p:spPr>
          <a:xfrm>
            <a:off x="854591" y="3676626"/>
            <a:ext cx="765844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Не существует для произвольной матрицы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(</a:t>
            </a:r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хотя есть способы обхода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  </a:t>
            </a:r>
            <a:endParaRPr lang="ru-RU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DDDABC-C003-4DE1-AFDC-15C501C77E51}"/>
              </a:ext>
            </a:extLst>
          </p:cNvPr>
          <p:cNvSpPr/>
          <p:nvPr/>
        </p:nvSpPr>
        <p:spPr>
          <a:xfrm>
            <a:off x="839287" y="4881136"/>
            <a:ext cx="99372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Для больших n (большие наборы данных) может быть вычислительно неэффективным</a:t>
            </a:r>
          </a:p>
        </p:txBody>
      </p:sp>
    </p:spTree>
    <p:extLst>
      <p:ext uri="{BB962C8B-B14F-4D97-AF65-F5344CB8AC3E}">
        <p14:creationId xmlns:p14="http://schemas.microsoft.com/office/powerpoint/2010/main" val="17802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7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88640"/>
            <a:ext cx="9052938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63352" y="1844824"/>
            <a:ext cx="116652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и не только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 / Нормализация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Степенное преобразование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минимум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Ordinal Encoding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линейных моделей –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 Hot Encoding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Генерация новых признаков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 Specific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917845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927648" y="105273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Овал 74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Овал 79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9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6BED072-7ED8-45D5-852D-4B22C216A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1" t="7802" r="7221" b="4111"/>
          <a:stretch/>
        </p:blipFill>
        <p:spPr bwMode="auto">
          <a:xfrm>
            <a:off x="800101" y="2146300"/>
            <a:ext cx="104648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5D6653A0-895E-4AFA-AA96-582B916DB22B}"/>
              </a:ext>
            </a:extLst>
          </p:cNvPr>
          <p:cNvCxnSpPr>
            <a:cxnSpLocks/>
          </p:cNvCxnSpPr>
          <p:nvPr/>
        </p:nvCxnSpPr>
        <p:spPr>
          <a:xfrm>
            <a:off x="4731257" y="4431392"/>
            <a:ext cx="293895" cy="72008"/>
          </a:xfrm>
          <a:prstGeom prst="straightConnector1">
            <a:avLst/>
          </a:prstGeom>
          <a:ln w="28575">
            <a:solidFill>
              <a:srgbClr val="2728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3F1A894B-56A0-465B-BE2A-B52AC59DB475}"/>
              </a:ext>
            </a:extLst>
          </p:cNvPr>
          <p:cNvSpPr/>
          <p:nvPr/>
        </p:nvSpPr>
        <p:spPr>
          <a:xfrm>
            <a:off x="4583832" y="4365104"/>
            <a:ext cx="144016" cy="1440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B263018-52D1-409B-9BF1-0DD05088FCF9}"/>
              </a:ext>
            </a:extLst>
          </p:cNvPr>
          <p:cNvSpPr/>
          <p:nvPr/>
        </p:nvSpPr>
        <p:spPr>
          <a:xfrm>
            <a:off x="6609412" y="4359384"/>
            <a:ext cx="144016" cy="1440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752D76D8-8E96-4E39-9644-0D08AC1079D9}"/>
              </a:ext>
            </a:extLst>
          </p:cNvPr>
          <p:cNvSpPr/>
          <p:nvPr/>
        </p:nvSpPr>
        <p:spPr>
          <a:xfrm>
            <a:off x="5834734" y="3727139"/>
            <a:ext cx="144016" cy="1440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2BB4F7C1-365C-4CCA-8063-0DF92330A1AD}"/>
              </a:ext>
            </a:extLst>
          </p:cNvPr>
          <p:cNvSpPr/>
          <p:nvPr/>
        </p:nvSpPr>
        <p:spPr>
          <a:xfrm>
            <a:off x="6825352" y="3709611"/>
            <a:ext cx="144016" cy="1440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4F1F0B78-D85D-4A35-96CC-3BFA7A995B20}"/>
              </a:ext>
            </a:extLst>
          </p:cNvPr>
          <p:cNvCxnSpPr>
            <a:cxnSpLocks/>
          </p:cNvCxnSpPr>
          <p:nvPr/>
        </p:nvCxnSpPr>
        <p:spPr>
          <a:xfrm flipH="1">
            <a:off x="6321296" y="3828107"/>
            <a:ext cx="504056" cy="360269"/>
          </a:xfrm>
          <a:prstGeom prst="straightConnector1">
            <a:avLst/>
          </a:prstGeom>
          <a:ln w="28575">
            <a:solidFill>
              <a:srgbClr val="2728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254A5D64-3338-40C0-AD73-281F72570C4E}"/>
              </a:ext>
            </a:extLst>
          </p:cNvPr>
          <p:cNvCxnSpPr>
            <a:cxnSpLocks/>
          </p:cNvCxnSpPr>
          <p:nvPr/>
        </p:nvCxnSpPr>
        <p:spPr>
          <a:xfrm flipH="1" flipV="1">
            <a:off x="6321296" y="4359384"/>
            <a:ext cx="289832" cy="72008"/>
          </a:xfrm>
          <a:prstGeom prst="straightConnector1">
            <a:avLst/>
          </a:prstGeom>
          <a:ln w="28575">
            <a:solidFill>
              <a:srgbClr val="2728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C7A207D-A722-48C0-869F-4771F4A7BB6E}"/>
              </a:ext>
            </a:extLst>
          </p:cNvPr>
          <p:cNvCxnSpPr>
            <a:cxnSpLocks/>
          </p:cNvCxnSpPr>
          <p:nvPr/>
        </p:nvCxnSpPr>
        <p:spPr>
          <a:xfrm flipH="1">
            <a:off x="5745232" y="3843230"/>
            <a:ext cx="137868" cy="345146"/>
          </a:xfrm>
          <a:prstGeom prst="straightConnector1">
            <a:avLst/>
          </a:prstGeom>
          <a:ln w="28575">
            <a:solidFill>
              <a:srgbClr val="2728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74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8" grpId="0" animBg="1"/>
      <p:bldP spid="39" grpId="0" animBg="1"/>
      <p:bldP spid="40" grpId="0" animBg="1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850CB871-C688-48A8-A108-7CC6C68CFA43}"/>
              </a:ext>
            </a:extLst>
          </p:cNvPr>
          <p:cNvSpPr/>
          <p:nvPr/>
        </p:nvSpPr>
        <p:spPr>
          <a:xfrm rot="1304828" flipH="1">
            <a:off x="5904622" y="4666193"/>
            <a:ext cx="2350232" cy="1750584"/>
          </a:xfrm>
          <a:custGeom>
            <a:avLst/>
            <a:gdLst>
              <a:gd name="connsiteX0" fmla="*/ 49635 w 2413456"/>
              <a:gd name="connsiteY0" fmla="*/ 0 h 2471713"/>
              <a:gd name="connsiteX1" fmla="*/ 312282 w 2413456"/>
              <a:gd name="connsiteY1" fmla="*/ 2470826 h 2471713"/>
              <a:gd name="connsiteX2" fmla="*/ 2413456 w 2413456"/>
              <a:gd name="connsiteY2" fmla="*/ 282102 h 247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456" h="2471713">
                <a:moveTo>
                  <a:pt x="49635" y="0"/>
                </a:moveTo>
                <a:cubicBezTo>
                  <a:pt x="-16027" y="1211904"/>
                  <a:pt x="-81688" y="2423809"/>
                  <a:pt x="312282" y="2470826"/>
                </a:cubicBezTo>
                <a:cubicBezTo>
                  <a:pt x="706252" y="2517843"/>
                  <a:pt x="2077852" y="682557"/>
                  <a:pt x="2413456" y="28210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6816080" y="1844824"/>
                <a:ext cx="5048753" cy="973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1844824"/>
                <a:ext cx="5048753" cy="973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blipFill>
                <a:blip r:embed="rId5"/>
                <a:stretch>
                  <a:fillRect b="-41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487719" y="3039924"/>
                <a:ext cx="5349093" cy="812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19" y="3039924"/>
                <a:ext cx="5349093" cy="812915"/>
              </a:xfrm>
              <a:prstGeom prst="rect">
                <a:avLst/>
              </a:prstGeom>
              <a:blipFill>
                <a:blip r:embed="rId6"/>
                <a:stretch>
                  <a:fillRect b="-30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983432" y="1988840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988840"/>
                <a:ext cx="22602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/>
              <p:nvPr/>
            </p:nvSpPr>
            <p:spPr>
              <a:xfrm>
                <a:off x="4367808" y="1988840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1988840"/>
                <a:ext cx="17830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/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  <a:blipFill>
                <a:blip r:embed="rId9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/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  <a:blipFill>
                <a:blip r:embed="rId10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/>
              <p:nvPr/>
            </p:nvSpPr>
            <p:spPr>
              <a:xfrm>
                <a:off x="126534" y="4872823"/>
                <a:ext cx="60760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-apple-system"/>
                  </a:rPr>
                  <a:t>learning rate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 скорость обучения </a:t>
                </a: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4" y="4872823"/>
                <a:ext cx="6076087" cy="584775"/>
              </a:xfrm>
              <a:prstGeom prst="rect">
                <a:avLst/>
              </a:prstGeom>
              <a:blipFill>
                <a:blip r:embed="rId11"/>
                <a:stretch>
                  <a:fillRect t="-12500" r="-1606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/>
              <p:nvPr/>
            </p:nvSpPr>
            <p:spPr>
              <a:xfrm>
                <a:off x="206015" y="5505525"/>
                <a:ext cx="5569151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Повторяйте до тех пор, пока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𝐸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 не станет приемлемой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5" y="5505525"/>
                <a:ext cx="5569151" cy="1077218"/>
              </a:xfrm>
              <a:prstGeom prst="rect">
                <a:avLst/>
              </a:prstGeom>
              <a:blipFill>
                <a:blip r:embed="rId12"/>
                <a:stretch>
                  <a:fillRect l="-2848" t="-6780" b="-17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E4082F1A-5AD4-4ABD-9943-14BB5BF066C1}"/>
              </a:ext>
            </a:extLst>
          </p:cNvPr>
          <p:cNvCxnSpPr>
            <a:cxnSpLocks/>
          </p:cNvCxnSpPr>
          <p:nvPr/>
        </p:nvCxnSpPr>
        <p:spPr>
          <a:xfrm>
            <a:off x="6326492" y="4544875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575150DE-BC86-43E8-AE46-A2CA51A6BC45}"/>
              </a:ext>
            </a:extLst>
          </p:cNvPr>
          <p:cNvCxnSpPr>
            <a:cxnSpLocks/>
          </p:cNvCxnSpPr>
          <p:nvPr/>
        </p:nvCxnSpPr>
        <p:spPr>
          <a:xfrm>
            <a:off x="6662119" y="5382325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C2B0348B-5B39-4AFE-AD4D-4E199B25E994}"/>
              </a:ext>
            </a:extLst>
          </p:cNvPr>
          <p:cNvSpPr/>
          <p:nvPr/>
        </p:nvSpPr>
        <p:spPr>
          <a:xfrm>
            <a:off x="6649653" y="5382325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335360" y="2564904"/>
                <a:ext cx="90914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Задать</a:t>
                </a:r>
                <a:r>
                  <a:rPr lang="ru-RU" sz="2800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</a:rPr>
                  <a:t>случайным образом или равными нулями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564904"/>
                <a:ext cx="9091463" cy="523220"/>
              </a:xfrm>
              <a:prstGeom prst="rect">
                <a:avLst/>
              </a:prstGeom>
              <a:blipFill>
                <a:blip r:embed="rId13"/>
                <a:stretch>
                  <a:fillRect l="-1341" t="-15116" r="-2347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86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1458 0.0317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1" grpId="0"/>
      <p:bldP spid="16" grpId="0"/>
      <p:bldP spid="17" grpId="0"/>
      <p:bldP spid="29" grpId="0"/>
      <p:bldP spid="30" grpId="0"/>
      <p:bldP spid="31" grpId="0"/>
      <p:bldP spid="4" grpId="0"/>
      <p:bldP spid="35" grpId="0" animBg="1"/>
      <p:bldP spid="35" grpId="1" animBg="1"/>
      <p:bldP spid="35" grpId="2" animBg="1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2930" y="7592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83010" y="123185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042467F-783D-46C1-A47E-B32FA789ACD0}"/>
              </a:ext>
            </a:extLst>
          </p:cNvPr>
          <p:cNvCxnSpPr>
            <a:cxnSpLocks/>
          </p:cNvCxnSpPr>
          <p:nvPr/>
        </p:nvCxnSpPr>
        <p:spPr>
          <a:xfrm flipV="1">
            <a:off x="1343472" y="2173440"/>
            <a:ext cx="0" cy="44931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40127AF-C8DA-440F-A382-1B70B5D576D0}"/>
              </a:ext>
            </a:extLst>
          </p:cNvPr>
          <p:cNvCxnSpPr>
            <a:cxnSpLocks/>
          </p:cNvCxnSpPr>
          <p:nvPr/>
        </p:nvCxnSpPr>
        <p:spPr>
          <a:xfrm>
            <a:off x="695400" y="5805264"/>
            <a:ext cx="78488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/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/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B395743E-DB80-4A2E-AB67-FA38AA5D86A1}"/>
              </a:ext>
            </a:extLst>
          </p:cNvPr>
          <p:cNvSpPr/>
          <p:nvPr/>
        </p:nvSpPr>
        <p:spPr>
          <a:xfrm>
            <a:off x="263352" y="1932695"/>
            <a:ext cx="8613354" cy="491264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AEEC850-AB37-409D-9276-DF6A95A6D54A}"/>
              </a:ext>
            </a:extLst>
          </p:cNvPr>
          <p:cNvSpPr/>
          <p:nvPr/>
        </p:nvSpPr>
        <p:spPr>
          <a:xfrm>
            <a:off x="1010208" y="2621797"/>
            <a:ext cx="7089042" cy="362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688B4C5F-8C24-4C88-A8A3-F7706CEBD402}"/>
              </a:ext>
            </a:extLst>
          </p:cNvPr>
          <p:cNvSpPr/>
          <p:nvPr/>
        </p:nvSpPr>
        <p:spPr>
          <a:xfrm>
            <a:off x="630292" y="2276644"/>
            <a:ext cx="7848873" cy="43178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21909885-7F70-4B8D-8226-7517961C62C8}"/>
              </a:ext>
            </a:extLst>
          </p:cNvPr>
          <p:cNvSpPr/>
          <p:nvPr/>
        </p:nvSpPr>
        <p:spPr>
          <a:xfrm>
            <a:off x="1852176" y="3068960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D1ABC3D-51EB-4F6A-BC12-4FE9F1DDB962}"/>
              </a:ext>
            </a:extLst>
          </p:cNvPr>
          <p:cNvSpPr/>
          <p:nvPr/>
        </p:nvSpPr>
        <p:spPr>
          <a:xfrm>
            <a:off x="2639616" y="3516814"/>
            <a:ext cx="3305363" cy="21572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46C9D601-F3E7-4016-9822-022918FF4AA8}"/>
              </a:ext>
            </a:extLst>
          </p:cNvPr>
          <p:cNvSpPr/>
          <p:nvPr/>
        </p:nvSpPr>
        <p:spPr>
          <a:xfrm>
            <a:off x="3143672" y="3798817"/>
            <a:ext cx="2295872" cy="167738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1A8FB42-24D5-46A2-A79C-EE0D3149BE2C}"/>
              </a:ext>
            </a:extLst>
          </p:cNvPr>
          <p:cNvSpPr/>
          <p:nvPr/>
        </p:nvSpPr>
        <p:spPr>
          <a:xfrm>
            <a:off x="1859924" y="3096666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080B4C3A-4AEE-4686-B3BC-B5C4A1AC8EA1}"/>
              </a:ext>
            </a:extLst>
          </p:cNvPr>
          <p:cNvSpPr/>
          <p:nvPr/>
        </p:nvSpPr>
        <p:spPr>
          <a:xfrm>
            <a:off x="3640034" y="4027912"/>
            <a:ext cx="1368152" cy="12191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77797044-2D41-4905-B804-678D9E36CAD3}"/>
              </a:ext>
            </a:extLst>
          </p:cNvPr>
          <p:cNvSpPr/>
          <p:nvPr/>
        </p:nvSpPr>
        <p:spPr>
          <a:xfrm>
            <a:off x="3914051" y="4260815"/>
            <a:ext cx="861937" cy="66924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6B9B232A-E75C-42FC-AFA0-D9A00A9CACB3}"/>
              </a:ext>
            </a:extLst>
          </p:cNvPr>
          <p:cNvSpPr/>
          <p:nvPr/>
        </p:nvSpPr>
        <p:spPr>
          <a:xfrm>
            <a:off x="4162595" y="4403603"/>
            <a:ext cx="364847" cy="38367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7B6E40-94C4-42EB-8857-DF9C398D6251}"/>
              </a:ext>
            </a:extLst>
          </p:cNvPr>
          <p:cNvSpPr/>
          <p:nvPr/>
        </p:nvSpPr>
        <p:spPr>
          <a:xfrm>
            <a:off x="9264352" y="1129247"/>
            <a:ext cx="619465" cy="5893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881667B-33AD-4AE5-99DF-EEFC1EA21C8D}"/>
              </a:ext>
            </a:extLst>
          </p:cNvPr>
          <p:cNvSpPr/>
          <p:nvPr/>
        </p:nvSpPr>
        <p:spPr>
          <a:xfrm>
            <a:off x="9264351" y="1716903"/>
            <a:ext cx="619465" cy="5893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FE64C42-1CAB-46BE-8A64-A33C9F63922B}"/>
              </a:ext>
            </a:extLst>
          </p:cNvPr>
          <p:cNvSpPr/>
          <p:nvPr/>
        </p:nvSpPr>
        <p:spPr>
          <a:xfrm>
            <a:off x="9264351" y="2327175"/>
            <a:ext cx="619465" cy="5893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3076994-DB07-4F8F-9225-DA2436A018CA}"/>
              </a:ext>
            </a:extLst>
          </p:cNvPr>
          <p:cNvSpPr/>
          <p:nvPr/>
        </p:nvSpPr>
        <p:spPr>
          <a:xfrm>
            <a:off x="9264350" y="2926686"/>
            <a:ext cx="619465" cy="58931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04C339B0-B1C3-4810-AE89-9AE396FD7BA2}"/>
              </a:ext>
            </a:extLst>
          </p:cNvPr>
          <p:cNvSpPr/>
          <p:nvPr/>
        </p:nvSpPr>
        <p:spPr>
          <a:xfrm>
            <a:off x="9264349" y="3514342"/>
            <a:ext cx="619465" cy="5893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3B1BF438-ADF5-436F-855B-7DFA8F7D5F81}"/>
              </a:ext>
            </a:extLst>
          </p:cNvPr>
          <p:cNvSpPr/>
          <p:nvPr/>
        </p:nvSpPr>
        <p:spPr>
          <a:xfrm>
            <a:off x="9264348" y="4112198"/>
            <a:ext cx="619465" cy="58931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0F2DE73-57A7-4898-8697-72ECEE4063EC}"/>
              </a:ext>
            </a:extLst>
          </p:cNvPr>
          <p:cNvSpPr/>
          <p:nvPr/>
        </p:nvSpPr>
        <p:spPr>
          <a:xfrm>
            <a:off x="9264348" y="4710054"/>
            <a:ext cx="619465" cy="58931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7F2F65A7-C2A3-4BA7-B72F-9272549A0BB3}"/>
              </a:ext>
            </a:extLst>
          </p:cNvPr>
          <p:cNvSpPr/>
          <p:nvPr/>
        </p:nvSpPr>
        <p:spPr>
          <a:xfrm>
            <a:off x="9264345" y="5895566"/>
            <a:ext cx="619465" cy="5893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E65AFFFE-4FCB-47BB-B7DC-21C29C6DD8E1}"/>
              </a:ext>
            </a:extLst>
          </p:cNvPr>
          <p:cNvSpPr/>
          <p:nvPr/>
        </p:nvSpPr>
        <p:spPr>
          <a:xfrm>
            <a:off x="9264346" y="5299365"/>
            <a:ext cx="619465" cy="5893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4D2B4687-9462-4B14-990E-6FE0FCD6CA27}"/>
              </a:ext>
            </a:extLst>
          </p:cNvPr>
          <p:cNvSpPr txBox="1">
            <a:spLocks/>
          </p:cNvSpPr>
          <p:nvPr/>
        </p:nvSpPr>
        <p:spPr>
          <a:xfrm>
            <a:off x="9866116" y="996061"/>
            <a:ext cx="22785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C181FF8F-4810-4081-9876-FF61EF2AE840}"/>
              </a:ext>
            </a:extLst>
          </p:cNvPr>
          <p:cNvSpPr txBox="1">
            <a:spLocks/>
          </p:cNvSpPr>
          <p:nvPr/>
        </p:nvSpPr>
        <p:spPr>
          <a:xfrm>
            <a:off x="9866117" y="5684910"/>
            <a:ext cx="19909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Низкие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5210CC2-F3DB-4BF2-880C-0804F7272F6F}"/>
              </a:ext>
            </a:extLst>
          </p:cNvPr>
          <p:cNvSpPr/>
          <p:nvPr/>
        </p:nvSpPr>
        <p:spPr>
          <a:xfrm>
            <a:off x="1156483" y="5648466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ABF9F61A-D0C3-43A8-B517-9888A78379EA}"/>
              </a:ext>
            </a:extLst>
          </p:cNvPr>
          <p:cNvCxnSpPr>
            <a:cxnSpLocks/>
          </p:cNvCxnSpPr>
          <p:nvPr/>
        </p:nvCxnSpPr>
        <p:spPr>
          <a:xfrm flipV="1">
            <a:off x="1487488" y="5085184"/>
            <a:ext cx="648072" cy="67127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E8B8018E-035F-4911-8323-30334A7E8A56}"/>
              </a:ext>
            </a:extLst>
          </p:cNvPr>
          <p:cNvCxnSpPr>
            <a:cxnSpLocks/>
          </p:cNvCxnSpPr>
          <p:nvPr/>
        </p:nvCxnSpPr>
        <p:spPr>
          <a:xfrm flipV="1">
            <a:off x="2063552" y="4725144"/>
            <a:ext cx="576064" cy="39538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609D791A-A31F-4504-8D06-67F2FECAF7B6}"/>
              </a:ext>
            </a:extLst>
          </p:cNvPr>
          <p:cNvCxnSpPr>
            <a:cxnSpLocks/>
          </p:cNvCxnSpPr>
          <p:nvPr/>
        </p:nvCxnSpPr>
        <p:spPr>
          <a:xfrm flipV="1">
            <a:off x="2711624" y="4653136"/>
            <a:ext cx="504056" cy="11182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4A76D06B-C598-4722-A190-3774FD4C4ACA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15680" y="4637510"/>
            <a:ext cx="424354" cy="1562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F81C2F9C-BCED-41E0-BA07-5734FB8F0492}"/>
              </a:ext>
            </a:extLst>
          </p:cNvPr>
          <p:cNvCxnSpPr>
            <a:cxnSpLocks/>
          </p:cNvCxnSpPr>
          <p:nvPr/>
        </p:nvCxnSpPr>
        <p:spPr>
          <a:xfrm flipV="1">
            <a:off x="3791744" y="4581128"/>
            <a:ext cx="375772" cy="236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/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/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19" grpId="0" animBg="1"/>
      <p:bldP spid="71" grpId="0"/>
      <p:bldP spid="7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2930" y="7592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83010" y="1231850"/>
            <a:ext cx="773347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/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/>
              <p:nvPr/>
            </p:nvSpPr>
            <p:spPr>
              <a:xfrm>
                <a:off x="5591944" y="2564904"/>
                <a:ext cx="5048753" cy="973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2564904"/>
                <a:ext cx="5048753" cy="973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/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/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/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D8A59E7-B6AC-46EC-A398-3C44C14BC161}"/>
              </a:ext>
            </a:extLst>
          </p:cNvPr>
          <p:cNvSpPr/>
          <p:nvPr/>
        </p:nvSpPr>
        <p:spPr>
          <a:xfrm>
            <a:off x="6960094" y="3728500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2D0A485-9811-4641-9565-E9872E3BC76B}"/>
              </a:ext>
            </a:extLst>
          </p:cNvPr>
          <p:cNvSpPr/>
          <p:nvPr/>
        </p:nvSpPr>
        <p:spPr>
          <a:xfrm>
            <a:off x="6960095" y="5902286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FA2A7EB-44FE-4F19-9BC0-D54A60937903}"/>
              </a:ext>
            </a:extLst>
          </p:cNvPr>
          <p:cNvSpPr/>
          <p:nvPr/>
        </p:nvSpPr>
        <p:spPr>
          <a:xfrm>
            <a:off x="6960096" y="4700874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2063552" y="2780928"/>
                <a:ext cx="344273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Задаем 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 = 1, …, p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780928"/>
                <a:ext cx="3442737" cy="557910"/>
              </a:xfrm>
              <a:prstGeom prst="rect">
                <a:avLst/>
              </a:prstGeom>
              <a:blipFill>
                <a:blip r:embed="rId9"/>
                <a:stretch>
                  <a:fillRect l="-3723" t="-11957" r="-2482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14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783632" y="1916832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916832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006" b="-15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407368" y="2780928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780928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7" t="-18333" r="-3566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3356992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356992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575720" y="2708920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3284984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861048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5085184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647728" y="6093296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288" r="-5769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4382" r="-4382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509120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509120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4437112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4382" r="-4382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9982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4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559496" y="1052736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464152" y="4365104"/>
            <a:ext cx="455698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bias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Высокое смещение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Underfitting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0F40631-909F-49D9-94FE-884F2D18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8" y="1988840"/>
            <a:ext cx="7776864" cy="42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B7543B-ED2D-4CE7-B9D1-FC0296265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844824"/>
            <a:ext cx="207956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911424" y="1345700"/>
            <a:ext cx="1044116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824192" y="4365104"/>
            <a:ext cx="467659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Variance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Overfitting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263F71C-2D3F-4169-AD65-2D8B95C3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140124"/>
            <a:ext cx="8136904" cy="44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E140DC-97A9-4E0B-BD82-084CBA497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336" y="2132856"/>
            <a:ext cx="1929126" cy="19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343473" y="1345700"/>
            <a:ext cx="989211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9480376" y="5301208"/>
            <a:ext cx="163150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  <a:b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11C1857-F519-4B8E-88E5-DB8841D5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" y="2140124"/>
            <a:ext cx="8178961" cy="449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6604DD-FF4C-4ACC-8B8D-5DAC5619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20" y="2348880"/>
            <a:ext cx="2562360" cy="25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437972" y="1633639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Cross-validation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287688" y="2708920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589438" y="3504450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141470" y="3504213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735656" y="350421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287688" y="349787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589438" y="426210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141470" y="4261867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735656" y="426186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287688" y="425552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589438" y="501975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141470" y="501951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735656" y="5019520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287688" y="50131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589438" y="577740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141470" y="577716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735656" y="577717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287688" y="5777171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351584" y="1377196"/>
            <a:ext cx="73448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82575B1-B421-4674-AE65-BF0F214C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60327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AE44C06-8AB1-4E36-AFD7-8CD6B080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2276872"/>
            <a:ext cx="6048672" cy="33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43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модели: Регуляризация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4367808" y="2492896"/>
            <a:ext cx="4219866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Variance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Overfitting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5591944" y="5085184"/>
            <a:ext cx="884401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2276872"/>
            <a:ext cx="4736289" cy="187220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2132856"/>
            <a:ext cx="3528392" cy="217671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4293096"/>
            <a:ext cx="4752528" cy="187862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2224" y="4437112"/>
            <a:ext cx="3371997" cy="22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модели: 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/>
              <p:nvPr/>
            </p:nvSpPr>
            <p:spPr>
              <a:xfrm>
                <a:off x="407368" y="2106801"/>
                <a:ext cx="11093100" cy="1021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{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}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106801"/>
                <a:ext cx="11093100" cy="1021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3143672" y="3645024"/>
                <a:ext cx="5998950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3645024"/>
                <a:ext cx="5998950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999616" y="29159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3071664" y="5373216"/>
                <a:ext cx="6116033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73216"/>
                <a:ext cx="6116033" cy="987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2015104" y="45528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Regularization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2927648" y="2780928"/>
                <a:ext cx="5998950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2780928"/>
                <a:ext cx="5998950" cy="9876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2023384" y="2071188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2855640" y="5013176"/>
                <a:ext cx="6116033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5013176"/>
                <a:ext cx="6116033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1961594" y="4396235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6D01057-6C29-4B66-B985-CF64901CD8EC}"/>
                  </a:ext>
                </a:extLst>
              </p:cNvPr>
              <p:cNvSpPr/>
              <p:nvPr/>
            </p:nvSpPr>
            <p:spPr>
              <a:xfrm>
                <a:off x="6893796" y="3647979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6D01057-6C29-4B66-B985-CF64901CD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96" y="3647979"/>
                <a:ext cx="2746052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687C-7528-4025-8266-BBE2BD7E45EC}"/>
                  </a:ext>
                </a:extLst>
              </p:cNvPr>
              <p:cNvSpPr txBox="1"/>
              <p:nvPr/>
            </p:nvSpPr>
            <p:spPr>
              <a:xfrm>
                <a:off x="716130" y="3781150"/>
                <a:ext cx="5634556" cy="87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+2∗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687C-7528-4025-8266-BBE2BD7E4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30" y="3781150"/>
                <a:ext cx="5634556" cy="8790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5140A1-D0DB-4C2A-B0AA-D81ED56A4BB5}"/>
                  </a:ext>
                </a:extLst>
              </p:cNvPr>
              <p:cNvSpPr txBox="1"/>
              <p:nvPr/>
            </p:nvSpPr>
            <p:spPr>
              <a:xfrm>
                <a:off x="753591" y="5930509"/>
                <a:ext cx="6008183" cy="87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𝑠𝑖𝑔𝑛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5140A1-D0DB-4C2A-B0AA-D81ED56A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1" y="5930509"/>
                <a:ext cx="6008183" cy="8790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A706376-B4E9-4A9F-9800-F642F55061B2}"/>
                  </a:ext>
                </a:extLst>
              </p:cNvPr>
              <p:cNvSpPr/>
              <p:nvPr/>
            </p:nvSpPr>
            <p:spPr>
              <a:xfrm>
                <a:off x="7088252" y="5890630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A706376-B4E9-4A9F-9800-F642F5506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252" y="5890630"/>
                <a:ext cx="2746052" cy="10331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71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73714" y="135841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Регуляризация: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679904" y="2033556"/>
            <a:ext cx="44644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6837578" y="2022293"/>
            <a:ext cx="489397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C8C3002-68A5-4757-B540-279BA4FB3B05}"/>
              </a:ext>
            </a:extLst>
          </p:cNvPr>
          <p:cNvCxnSpPr>
            <a:cxnSpLocks/>
          </p:cNvCxnSpPr>
          <p:nvPr/>
        </p:nvCxnSpPr>
        <p:spPr>
          <a:xfrm flipV="1">
            <a:off x="1199456" y="3068960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44C2FD9-DFF4-4A53-88F3-9DBC8F299C99}"/>
              </a:ext>
            </a:extLst>
          </p:cNvPr>
          <p:cNvCxnSpPr>
            <a:cxnSpLocks/>
          </p:cNvCxnSpPr>
          <p:nvPr/>
        </p:nvCxnSpPr>
        <p:spPr>
          <a:xfrm>
            <a:off x="122727" y="5733256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FDDECC9-A0E6-4571-BF5F-E9F32418EF5D}"/>
                  </a:ext>
                </a:extLst>
              </p:cNvPr>
              <p:cNvSpPr/>
              <p:nvPr/>
            </p:nvSpPr>
            <p:spPr>
              <a:xfrm>
                <a:off x="4962202" y="5703308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FDDECC9-A0E6-4571-BF5F-E9F32418E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02" y="5703308"/>
                <a:ext cx="6760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0B8C0A4-EF1A-4075-BDDC-3A1820598308}"/>
                  </a:ext>
                </a:extLst>
              </p:cNvPr>
              <p:cNvSpPr/>
              <p:nvPr/>
            </p:nvSpPr>
            <p:spPr>
              <a:xfrm>
                <a:off x="544178" y="2912319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0B8C0A4-EF1A-4075-BDDC-3A1820598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78" y="2912319"/>
                <a:ext cx="67601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1662F511-218A-4365-8760-D94BEB468371}"/>
              </a:ext>
            </a:extLst>
          </p:cNvPr>
          <p:cNvCxnSpPr>
            <a:cxnSpLocks/>
          </p:cNvCxnSpPr>
          <p:nvPr/>
        </p:nvCxnSpPr>
        <p:spPr>
          <a:xfrm flipV="1">
            <a:off x="7244737" y="3010698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46368C5-D7EC-40C3-9C6D-53201CFFC3C2}"/>
              </a:ext>
            </a:extLst>
          </p:cNvPr>
          <p:cNvCxnSpPr>
            <a:cxnSpLocks/>
          </p:cNvCxnSpPr>
          <p:nvPr/>
        </p:nvCxnSpPr>
        <p:spPr>
          <a:xfrm>
            <a:off x="6168008" y="5674994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84443D2-B0F4-4033-84E5-CD442F6B5AF3}"/>
                  </a:ext>
                </a:extLst>
              </p:cNvPr>
              <p:cNvSpPr/>
              <p:nvPr/>
            </p:nvSpPr>
            <p:spPr>
              <a:xfrm>
                <a:off x="11055537" y="5827723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84443D2-B0F4-4033-84E5-CD442F6B5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37" y="5827723"/>
                <a:ext cx="6760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4B04A2E0-D9FE-464E-9A4A-3F270A76F773}"/>
                  </a:ext>
                </a:extLst>
              </p:cNvPr>
              <p:cNvSpPr/>
              <p:nvPr/>
            </p:nvSpPr>
            <p:spPr>
              <a:xfrm>
                <a:off x="6642947" y="2897267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4B04A2E0-D9FE-464E-9A4A-3F270A76F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947" y="2897267"/>
                <a:ext cx="67601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DCE99385-802D-41FA-88C8-6DEE0594D87A}"/>
                  </a:ext>
                </a:extLst>
              </p:cNvPr>
              <p:cNvSpPr/>
              <p:nvPr/>
            </p:nvSpPr>
            <p:spPr>
              <a:xfrm>
                <a:off x="7551513" y="6290708"/>
                <a:ext cx="36923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DCE99385-802D-41FA-88C8-6DEE0594D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513" y="6290708"/>
                <a:ext cx="369237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5B543C3-E5A1-45A5-B753-B1795872A150}"/>
                  </a:ext>
                </a:extLst>
              </p:cNvPr>
              <p:cNvSpPr/>
              <p:nvPr/>
            </p:nvSpPr>
            <p:spPr>
              <a:xfrm>
                <a:off x="2017098" y="6159866"/>
                <a:ext cx="3692376" cy="531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5B543C3-E5A1-45A5-B753-B1795872A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098" y="6159866"/>
                <a:ext cx="3692376" cy="5316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43">
            <a:extLst>
              <a:ext uri="{FF2B5EF4-FFF2-40B4-BE49-F238E27FC236}">
                <a16:creationId xmlns:a16="http://schemas.microsoft.com/office/drawing/2014/main" id="{AE7004D5-8D5B-4F46-B738-7D981404BE4E}"/>
              </a:ext>
            </a:extLst>
          </p:cNvPr>
          <p:cNvSpPr/>
          <p:nvPr/>
        </p:nvSpPr>
        <p:spPr>
          <a:xfrm rot="20358207">
            <a:off x="7649233" y="4077109"/>
            <a:ext cx="3647440" cy="21209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05134078-1AE0-482B-A0FC-54234F6211E5}"/>
              </a:ext>
            </a:extLst>
          </p:cNvPr>
          <p:cNvSpPr/>
          <p:nvPr/>
        </p:nvSpPr>
        <p:spPr>
          <a:xfrm rot="20557770">
            <a:off x="8342018" y="4438424"/>
            <a:ext cx="2289175" cy="1241425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F2E4FEC-3428-4945-A87A-63D77EECC26B}"/>
              </a:ext>
            </a:extLst>
          </p:cNvPr>
          <p:cNvSpPr/>
          <p:nvPr/>
        </p:nvSpPr>
        <p:spPr>
          <a:xfrm rot="20354850">
            <a:off x="8918598" y="4659404"/>
            <a:ext cx="1148080" cy="8350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47" name="5-конечная звезда 46"/>
          <p:cNvSpPr/>
          <p:nvPr/>
        </p:nvSpPr>
        <p:spPr>
          <a:xfrm>
            <a:off x="9336360" y="4869160"/>
            <a:ext cx="266700" cy="27622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14FD337-55E4-4C2E-893A-834B09468D48}"/>
              </a:ext>
            </a:extLst>
          </p:cNvPr>
          <p:cNvSpPr/>
          <p:nvPr/>
        </p:nvSpPr>
        <p:spPr>
          <a:xfrm rot="2652682">
            <a:off x="6678318" y="5115969"/>
            <a:ext cx="1151890" cy="115189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14FD337-55E4-4C2E-893A-834B09468D48}"/>
              </a:ext>
            </a:extLst>
          </p:cNvPr>
          <p:cNvSpPr/>
          <p:nvPr/>
        </p:nvSpPr>
        <p:spPr>
          <a:xfrm rot="2652682">
            <a:off x="6885328" y="5331869"/>
            <a:ext cx="719455" cy="719455"/>
          </a:xfrm>
          <a:prstGeom prst="rect">
            <a:avLst/>
          </a:prstGeom>
          <a:noFill/>
          <a:ln w="57150">
            <a:solidFill>
              <a:srgbClr val="B02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7606688" y="5548404"/>
            <a:ext cx="215900" cy="215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A95EF161-38DF-45EA-9E69-DC5B94387B3F}"/>
              </a:ext>
            </a:extLst>
          </p:cNvPr>
          <p:cNvSpPr/>
          <p:nvPr/>
        </p:nvSpPr>
        <p:spPr>
          <a:xfrm>
            <a:off x="446665" y="4960841"/>
            <a:ext cx="1544955" cy="1544955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AE7004D5-8D5B-4F46-B738-7D981404BE4E}"/>
              </a:ext>
            </a:extLst>
          </p:cNvPr>
          <p:cNvSpPr/>
          <p:nvPr/>
        </p:nvSpPr>
        <p:spPr>
          <a:xfrm rot="20358207">
            <a:off x="1574425" y="3883246"/>
            <a:ext cx="3647440" cy="21209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05134078-1AE0-482B-A0FC-54234F6211E5}"/>
              </a:ext>
            </a:extLst>
          </p:cNvPr>
          <p:cNvSpPr/>
          <p:nvPr/>
        </p:nvSpPr>
        <p:spPr>
          <a:xfrm rot="20557770">
            <a:off x="2266575" y="4295361"/>
            <a:ext cx="2289175" cy="1241425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EF2E4FEC-3428-4945-A87A-63D77EECC26B}"/>
              </a:ext>
            </a:extLst>
          </p:cNvPr>
          <p:cNvSpPr/>
          <p:nvPr/>
        </p:nvSpPr>
        <p:spPr>
          <a:xfrm rot="20566705">
            <a:off x="2809500" y="4516341"/>
            <a:ext cx="1148080" cy="8350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72" name="5-конечная звезда 71"/>
          <p:cNvSpPr/>
          <p:nvPr/>
        </p:nvSpPr>
        <p:spPr>
          <a:xfrm>
            <a:off x="3215680" y="4725144"/>
            <a:ext cx="266700" cy="27622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A95EF161-38DF-45EA-9E69-DC5B94387B3F}"/>
              </a:ext>
            </a:extLst>
          </p:cNvPr>
          <p:cNvSpPr/>
          <p:nvPr/>
        </p:nvSpPr>
        <p:spPr>
          <a:xfrm>
            <a:off x="718445" y="5253576"/>
            <a:ext cx="970915" cy="97155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74" name="Овал 73"/>
          <p:cNvSpPr/>
          <p:nvPr/>
        </p:nvSpPr>
        <p:spPr>
          <a:xfrm>
            <a:off x="1547120" y="5434551"/>
            <a:ext cx="215900" cy="215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35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8" grpId="0"/>
      <p:bldP spid="26" grpId="0"/>
      <p:bldP spid="27" grpId="0"/>
      <p:bldP spid="54" grpId="0"/>
      <p:bldP spid="55" grpId="0"/>
      <p:bldP spid="61" grpId="0"/>
      <p:bldP spid="62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модели: Регуляризация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695400" y="2112651"/>
            <a:ext cx="44644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6837578" y="2022293"/>
            <a:ext cx="489397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9526" y="2780928"/>
            <a:ext cx="4801707" cy="208823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1798" y="4861328"/>
            <a:ext cx="2880705" cy="188004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2780928"/>
            <a:ext cx="4967283" cy="216024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4941168"/>
            <a:ext cx="2880320" cy="18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76470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Нелепые Аналогии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27648" y="648866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https://www.rottentomatoes.com/franchise/star_wars_saga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4653136"/>
            <a:ext cx="3240360" cy="11022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1916832"/>
            <a:ext cx="3205068" cy="11818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b="14475"/>
          <a:stretch/>
        </p:blipFill>
        <p:spPr>
          <a:xfrm>
            <a:off x="8184232" y="3356992"/>
            <a:ext cx="3312368" cy="10251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4653136"/>
            <a:ext cx="3921274" cy="1207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760" y="3284984"/>
            <a:ext cx="3792146" cy="115212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60" y="1916832"/>
            <a:ext cx="3816424" cy="120224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52" y="1916832"/>
            <a:ext cx="3240360" cy="118017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44" y="3356992"/>
            <a:ext cx="3431704" cy="103437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44" y="4653136"/>
            <a:ext cx="3312368" cy="110204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3">
            <a:clrChange>
              <a:clrFrom>
                <a:srgbClr val="312B2B"/>
              </a:clrFrom>
              <a:clrTo>
                <a:srgbClr val="31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3712" y="1234513"/>
            <a:ext cx="4361309" cy="682319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23392" y="5805264"/>
            <a:ext cx="1973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Умеренная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4655840" y="5877272"/>
            <a:ext cx="2353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 на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George Lucas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8544272" y="5805264"/>
            <a:ext cx="2851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Неадекватная Регуляризация</a:t>
            </a:r>
            <a:endParaRPr lang="ru-RU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344" y="1916832"/>
            <a:ext cx="11405090" cy="39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860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055440" y="1142922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795655" y="1634000"/>
            <a:ext cx="10945216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Простая модель, легко интерпретируется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регуляризация, чтобы избежать переобучения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выбора параметров в случае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могут иметь более сложные зависимости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«Выбор» модели – линейная, полиномиальная и т.д.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Линейные модели можно легко обновлять новыми данными с помощью градиентного спуска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аккуратная настройка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 регуляризации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D6A9D374-1054-4A54-814A-335BF6311A78}"/>
              </a:ext>
            </a:extLst>
          </p:cNvPr>
          <p:cNvSpPr txBox="1">
            <a:spLocks/>
          </p:cNvSpPr>
          <p:nvPr/>
        </p:nvSpPr>
        <p:spPr>
          <a:xfrm>
            <a:off x="2207568" y="76470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37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70080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348880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92494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91778" y="4279045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5229200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3462908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Движемся к минимуму функции потерь по антиградиенту небольшими шагами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15480" y="5877272"/>
            <a:ext cx="91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Уменьшаем переобучение накладывая дополнительные ограничения на функцию потерь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87488" y="4869160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Не забываем про </a:t>
            </a:r>
            <a:r>
              <a:rPr lang="ru-RU" sz="2400" dirty="0" err="1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валидацию</a:t>
            </a:r>
            <a:endParaRPr lang="ru-RU" sz="2400" dirty="0">
              <a:solidFill>
                <a:schemeClr val="bg1"/>
              </a:solidFill>
              <a:latin typeface="IBM Plex Mono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54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32827" y="5354889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/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– функциональная зависимость значений прогнозируемой переменной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для значений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Х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(в диапазоне наблюдений)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blipFill>
                <a:blip r:embed="rId4"/>
                <a:stretch>
                  <a:fillRect l="-1344" t="-5286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FB002AD-674A-4412-9EC7-F2143DE728F4}"/>
              </a:ext>
            </a:extLst>
          </p:cNvPr>
          <p:cNvCxnSpPr>
            <a:cxnSpLocks/>
          </p:cNvCxnSpPr>
          <p:nvPr/>
        </p:nvCxnSpPr>
        <p:spPr>
          <a:xfrm flipV="1">
            <a:off x="3791744" y="1817967"/>
            <a:ext cx="0" cy="31685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51BEB5E-E4BE-4756-84F2-65B36A3C406E}"/>
              </a:ext>
            </a:extLst>
          </p:cNvPr>
          <p:cNvCxnSpPr>
            <a:cxnSpLocks/>
          </p:cNvCxnSpPr>
          <p:nvPr/>
        </p:nvCxnSpPr>
        <p:spPr>
          <a:xfrm>
            <a:off x="3493677" y="4653136"/>
            <a:ext cx="692280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E11EF-53D9-45D6-80A0-36149A309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25" y="1843015"/>
            <a:ext cx="6503967" cy="27915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52825E-0E40-4374-A130-9DE3E4D71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25" y="2005324"/>
            <a:ext cx="6007684" cy="2588989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93D8303-F6EA-4CCB-9053-8679DB4900B3}"/>
              </a:ext>
            </a:extLst>
          </p:cNvPr>
          <p:cNvSpPr txBox="1">
            <a:spLocks/>
          </p:cNvSpPr>
          <p:nvPr/>
        </p:nvSpPr>
        <p:spPr>
          <a:xfrm>
            <a:off x="5663952" y="461603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endParaRPr lang="ru-RU" sz="36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CD288B1-C6DD-4D4B-A5CE-BE1AA9574663}"/>
              </a:ext>
            </a:extLst>
          </p:cNvPr>
          <p:cNvSpPr txBox="1">
            <a:spLocks/>
          </p:cNvSpPr>
          <p:nvPr/>
        </p:nvSpPr>
        <p:spPr>
          <a:xfrm rot="16200000">
            <a:off x="2413089" y="2674121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AEDE40-FE70-43B5-97FE-A82884EB0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62" b="22367"/>
          <a:stretch/>
        </p:blipFill>
        <p:spPr>
          <a:xfrm>
            <a:off x="739890" y="3933726"/>
            <a:ext cx="2361596" cy="2732836"/>
          </a:xfrm>
          <a:prstGeom prst="rect">
            <a:avLst/>
          </a:prstGeom>
        </p:spPr>
      </p:pic>
      <p:pic>
        <p:nvPicPr>
          <p:cNvPr id="16" name="Picture 6" descr="Картинки по запросу &quot;Netflix Prize&quot;">
            <a:extLst>
              <a:ext uri="{FF2B5EF4-FFF2-40B4-BE49-F238E27FC236}">
                <a16:creationId xmlns:a16="http://schemas.microsoft.com/office/drawing/2014/main" id="{4C2BE76E-F3CF-45F8-9729-AA8EE9F72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"/>
          <a:stretch/>
        </p:blipFill>
        <p:spPr bwMode="auto">
          <a:xfrm>
            <a:off x="3302744" y="1838217"/>
            <a:ext cx="4599526" cy="406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A878AB-8187-4861-A391-0B66D7095328}"/>
              </a:ext>
            </a:extLst>
          </p:cNvPr>
          <p:cNvSpPr/>
          <p:nvPr/>
        </p:nvSpPr>
        <p:spPr>
          <a:xfrm>
            <a:off x="7979532" y="1369038"/>
            <a:ext cx="42124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Рейтинг фильмов от 1 до 5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Задача состоит в том, чтобы предсказать рейтинги пользователей.</a:t>
            </a:r>
          </a:p>
          <a:p>
            <a:r>
              <a:rPr lang="ru-RU" sz="2400" dirty="0">
                <a:solidFill>
                  <a:schemeClr val="bg1"/>
                </a:solidFill>
              </a:rPr>
              <a:t>Тривиальный алгоритм (возьмите средний балл фильма) дает RMSE ~ 1.0540.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Алгоритм </a:t>
            </a:r>
            <a:r>
              <a:rPr lang="ru-RU" sz="2400" dirty="0" err="1">
                <a:solidFill>
                  <a:schemeClr val="bg1"/>
                </a:solidFill>
              </a:rPr>
              <a:t>Netflix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CineMatch</a:t>
            </a:r>
            <a:r>
              <a:rPr lang="ru-RU" sz="2400" dirty="0">
                <a:solidFill>
                  <a:schemeClr val="bg1"/>
                </a:solidFill>
              </a:rPr>
              <a:t> дает RMSE ~ 0,9514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Задача состоит в том, чтобы снизить RMSE еще на 10%.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Picture 2" descr="Process Automation - Regression Testing Icon, HD Png Download - kindpng">
            <a:extLst>
              <a:ext uri="{FF2B5EF4-FFF2-40B4-BE49-F238E27FC236}">
                <a16:creationId xmlns:a16="http://schemas.microsoft.com/office/drawing/2014/main" id="{3623A7EF-24EA-48A2-97E6-46A88B66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4" b="93046" l="10000" r="90000">
                        <a14:foregroundMark x1="28372" y1="36755" x2="28372" y2="36755"/>
                        <a14:foregroundMark x1="19070" y1="20695" x2="42326" y2="43874"/>
                        <a14:foregroundMark x1="42326" y1="43874" x2="41395" y2="51325"/>
                        <a14:foregroundMark x1="35930" y1="65397" x2="32442" y2="93046"/>
                        <a14:foregroundMark x1="32442" y1="93046" x2="31860" y2="92715"/>
                        <a14:foregroundMark x1="73372" y1="12748" x2="74419" y2="35099"/>
                        <a14:foregroundMark x1="74419" y1="35099" x2="73837" y2="35927"/>
                        <a14:foregroundMark x1="78953" y1="46358" x2="84419" y2="50331"/>
                        <a14:foregroundMark x1="84419" y1="50331" x2="85116" y2="50331"/>
                        <a14:backgroundMark x1="73140" y1="41225" x2="72209" y2="49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712" y="1245026"/>
            <a:ext cx="4032448" cy="283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1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Простейшая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6456040" y="4725144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4725144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  <a:blipFill>
                <a:blip r:embed="rId8"/>
                <a:stretch>
                  <a:fillRect l="-328" t="-11842" r="-766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  <a:blipFill>
                <a:blip r:embed="rId9"/>
                <a:stretch>
                  <a:fillRect l="-404" t="-6618" r="-134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32" y="2852936"/>
            <a:ext cx="504056" cy="179784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688" y="2852936"/>
            <a:ext cx="504056" cy="1797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839416" y="4941168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941168"/>
                <a:ext cx="127387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2927648" y="4941168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941168"/>
                <a:ext cx="1549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71A9C5F-B185-4752-8174-8B23FEFDBC77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0294" y="2114550"/>
            <a:ext cx="3677129" cy="27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8" grpId="0"/>
      <p:bldP spid="19" grpId="0"/>
      <p:bldP spid="2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Простейшая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551384" y="2852936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852936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551384" y="4653136"/>
                <a:ext cx="1991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653136"/>
                <a:ext cx="19914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407368" y="5373216"/>
                <a:ext cx="6463051" cy="973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373216"/>
                <a:ext cx="6463051" cy="9730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7455242" y="5244945"/>
                <a:ext cx="1306961" cy="892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242" y="5244945"/>
                <a:ext cx="1306961" cy="892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/>
              <p:nvPr/>
            </p:nvSpPr>
            <p:spPr>
              <a:xfrm>
                <a:off x="9336360" y="5229200"/>
                <a:ext cx="1298689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5229200"/>
                <a:ext cx="1298689" cy="8897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32792" y="3501008"/>
                <a:ext cx="59046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" y="3501008"/>
                <a:ext cx="5904657" cy="461665"/>
              </a:xfrm>
              <a:prstGeom prst="rect">
                <a:avLst/>
              </a:prstGeom>
              <a:blipFill>
                <a:blip r:embed="rId11"/>
                <a:stretch>
                  <a:fillRect l="-310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0" y="3933056"/>
                <a:ext cx="47967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33056"/>
                <a:ext cx="4796786" cy="830997"/>
              </a:xfrm>
              <a:prstGeom prst="rect">
                <a:avLst/>
              </a:prstGeom>
              <a:blipFill>
                <a:blip r:embed="rId12"/>
                <a:stretch>
                  <a:fillRect l="-381" t="-6569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6">
            <a:extLst>
              <a:ext uri="{FF2B5EF4-FFF2-40B4-BE49-F238E27FC236}">
                <a16:creationId xmlns:a16="http://schemas.microsoft.com/office/drawing/2014/main" id="{F45C74D8-C0C0-46BC-A430-62701D330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2132856"/>
            <a:ext cx="6348567" cy="279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10882</TotalTime>
  <Words>1796</Words>
  <Application>Microsoft Office PowerPoint</Application>
  <PresentationFormat>Широкоэкранный</PresentationFormat>
  <Paragraphs>508</Paragraphs>
  <Slides>42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4" baseType="lpstr">
      <vt:lpstr>32</vt:lpstr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</vt:lpstr>
      <vt:lpstr>Примеры</vt:lpstr>
      <vt:lpstr>Презентация PowerPoint</vt:lpstr>
      <vt:lpstr>Линейная регрессия</vt:lpstr>
      <vt:lpstr>Линейная регрессия</vt:lpstr>
      <vt:lpstr>Рубрика Прохладные Истории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Про Нейронки  (которые тоже «немного»  Линейные Регрессии)  </vt:lpstr>
      <vt:lpstr>Линейная регрессия</vt:lpstr>
      <vt:lpstr>Презентация PowerPoint</vt:lpstr>
      <vt:lpstr>Презентация PowerPoint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Презентация PowerPoint</vt:lpstr>
      <vt:lpstr>Линейная регрессия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390</cp:revision>
  <dcterms:created xsi:type="dcterms:W3CDTF">2019-05-20T04:53:11Z</dcterms:created>
  <dcterms:modified xsi:type="dcterms:W3CDTF">2022-11-26T09:15:51Z</dcterms:modified>
</cp:coreProperties>
</file>